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sldIdLst>
    <p:sldId id="256" r:id="rId2"/>
    <p:sldId id="257" r:id="rId3"/>
    <p:sldId id="258" r:id="rId4"/>
    <p:sldId id="259" r:id="rId5"/>
    <p:sldId id="264" r:id="rId6"/>
    <p:sldId id="266" r:id="rId7"/>
    <p:sldId id="260" r:id="rId8"/>
    <p:sldId id="261" r:id="rId9"/>
    <p:sldId id="262" r:id="rId10"/>
    <p:sldId id="263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175351" cy="3168352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ru-RU" sz="4400" dirty="0" smtClean="0"/>
              <a:t>Роль социального педагога в психолого педагогическом консилиуме 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437112"/>
            <a:ext cx="6554589" cy="1497552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/>
              <a:t>Социальный педагог </a:t>
            </a:r>
          </a:p>
          <a:p>
            <a:pPr algn="r"/>
            <a:r>
              <a:rPr lang="ru-RU" sz="2000" dirty="0" smtClean="0"/>
              <a:t>МБОУ «СОШ № 68 г. Челябинска»  </a:t>
            </a:r>
          </a:p>
          <a:p>
            <a:pPr algn="r"/>
            <a:r>
              <a:rPr lang="ru-RU" sz="2000" dirty="0" err="1" smtClean="0"/>
              <a:t>Куклева</a:t>
            </a:r>
            <a:r>
              <a:rPr lang="ru-RU" sz="2000" dirty="0" smtClean="0"/>
              <a:t> К.С.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04409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268760"/>
            <a:ext cx="8136904" cy="4547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ru-RU" sz="2800" b="1" i="1" kern="0" dirty="0">
                <a:latin typeface="Calibri" pitchFamily="34" charset="0"/>
                <a:ea typeface="Times New Roman"/>
                <a:cs typeface="Calibri" pitchFamily="34" charset="0"/>
              </a:rPr>
              <a:t>Просветительская</a:t>
            </a:r>
            <a:r>
              <a:rPr lang="ru-RU" sz="2800" kern="0" dirty="0">
                <a:latin typeface="Calibri" pitchFamily="34" charset="0"/>
                <a:ea typeface="Times New Roman"/>
                <a:cs typeface="Calibri" pitchFamily="34" charset="0"/>
              </a:rPr>
              <a:t> деятельность организуется с педагогическим коллективом через подготовку и проведение лекториев для учителей, тематических выступлений на педсоветах и выступлений по развитию социальной компетенции у детей с ОВЗ в соответствии с возрастными особенностями и индивидуальными возможностями</a:t>
            </a:r>
            <a:r>
              <a:rPr lang="ru-RU" sz="2800" kern="0" dirty="0">
                <a:latin typeface="Times New Roman"/>
                <a:ea typeface="Times New Roman"/>
                <a:cs typeface="Tahoma"/>
              </a:rPr>
              <a:t>.</a:t>
            </a:r>
            <a:endParaRPr lang="ru-RU" sz="2800" kern="150" dirty="0">
              <a:effectLst/>
              <a:latin typeface="Calibri"/>
              <a:ea typeface="SimSun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1504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268760"/>
            <a:ext cx="7416824" cy="5021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fontAlgn="auto">
              <a:lnSpc>
                <a:spcPct val="150000"/>
              </a:lnSpc>
            </a:pPr>
            <a:r>
              <a:rPr lang="ru-RU" sz="2400" dirty="0">
                <a:latin typeface="Calibri" pitchFamily="34" charset="0"/>
                <a:cs typeface="Calibri" pitchFamily="34" charset="0"/>
              </a:rPr>
              <a:t>С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пецификой 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деятельности социального педагога в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школьном консилиуме является 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не только социально–педагогическая деятельность, направленная на решение межличностных, социальных, семейных проблем детей с ОВЗ, но и коррекционно-развивающая деятельность в рамках требований новых стандартов (в рамках реализации адаптированной образовательной программы). </a:t>
            </a: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indent="457200" algn="just" fontAlgn="auto">
              <a:lnSpc>
                <a:spcPct val="150000"/>
              </a:lnSpc>
            </a:pPr>
            <a:endParaRPr lang="ru-RU" sz="240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6126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258888" y="731838"/>
            <a:ext cx="7885112" cy="5218112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600" b="1" dirty="0">
                <a:solidFill>
                  <a:srgbClr val="FF0000"/>
                </a:solidFill>
                <a:latin typeface="Calibri" pitchFamily="34" charset="0"/>
                <a:ea typeface="SimSun"/>
                <a:cs typeface="Calibri" pitchFamily="34" charset="0"/>
              </a:rPr>
              <a:t>Социальный педагог – </a:t>
            </a:r>
            <a:r>
              <a:rPr lang="ru-RU" sz="3600" dirty="0">
                <a:solidFill>
                  <a:schemeClr val="tx1"/>
                </a:solidFill>
                <a:latin typeface="Calibri" pitchFamily="34" charset="0"/>
                <a:ea typeface="SimSun"/>
                <a:cs typeface="Calibri" pitchFamily="34" charset="0"/>
              </a:rPr>
              <a:t>это</a:t>
            </a:r>
            <a:r>
              <a:rPr lang="ru-RU" sz="3600" b="1" dirty="0">
                <a:solidFill>
                  <a:srgbClr val="FF0000"/>
                </a:solidFill>
                <a:latin typeface="Calibri" pitchFamily="34" charset="0"/>
                <a:ea typeface="SimSun"/>
                <a:cs typeface="Calibri" pitchFamily="34" charset="0"/>
              </a:rPr>
              <a:t> </a:t>
            </a:r>
            <a:r>
              <a:rPr lang="ru-RU" sz="3600" dirty="0">
                <a:latin typeface="Calibri" pitchFamily="34" charset="0"/>
                <a:ea typeface="SimSun"/>
                <a:cs typeface="Calibri" pitchFamily="34" charset="0"/>
              </a:rPr>
              <a:t>специалист, который создает условия для успешной адаптации ребенка в обществе, создает благоприятные условия для развития ребенка, установления связей и партнерских отношений между образовательным учреждением и </a:t>
            </a:r>
            <a:r>
              <a:rPr lang="ru-RU" sz="3600" dirty="0" smtClean="0">
                <a:latin typeface="Calibri" pitchFamily="34" charset="0"/>
                <a:ea typeface="SimSun"/>
                <a:cs typeface="Calibri" pitchFamily="34" charset="0"/>
              </a:rPr>
              <a:t>семьей</a:t>
            </a:r>
            <a:r>
              <a:rPr lang="ru-RU" sz="3600" dirty="0">
                <a:latin typeface="Calibri" pitchFamily="34" charset="0"/>
                <a:ea typeface="SimSun"/>
                <a:cs typeface="Calibri" pitchFamily="34" charset="0"/>
              </a:rPr>
              <a:t>.</a:t>
            </a:r>
            <a:endParaRPr lang="ru-RU" sz="3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1034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3"/>
            <a:ext cx="78488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800" b="1" kern="0" dirty="0" smtClean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Основной задачей социального </a:t>
            </a:r>
            <a:r>
              <a:rPr lang="ru-RU" sz="2800" b="1" kern="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педагога </a:t>
            </a:r>
            <a:r>
              <a:rPr lang="ru-RU" sz="2800" b="1" kern="0" dirty="0" smtClean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в школе является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создание 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благоприятных условий для развития личности ребенка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оказание 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ребенку комплексной помощи в саморазвитии и самореализации в процессе восприятия мира и адаптации в нем, защита ребенка в его жизненном пространстве, установление партнерских отношений между семей и школой.</a:t>
            </a:r>
            <a:r>
              <a:rPr lang="ru-RU" sz="2400" kern="0" dirty="0" smtClean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0817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332656"/>
            <a:ext cx="741682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39552" y="2784195"/>
            <a:ext cx="2628850" cy="1631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условия жизни обучающегося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563888" y="4435631"/>
            <a:ext cx="2664296" cy="1537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выявляет социально–экономический статус семьи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564777" y="2876364"/>
            <a:ext cx="2448272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динамику семьи, наличие психосоциальной ситуации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718073" y="671210"/>
            <a:ext cx="399588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Социальный педагог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консилиуме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Изучает: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7339425">
            <a:off x="2712747" y="2238392"/>
            <a:ext cx="994393" cy="4237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361900" y="277681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2240359">
            <a:off x="5561212" y="219447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2752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lvl="0" indent="0" algn="ctr">
              <a:buNone/>
            </a:pPr>
            <a:r>
              <a:rPr lang="ru-RU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3100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Социальный педагог собирает всю возможную </a:t>
            </a:r>
            <a:r>
              <a:rPr lang="ru-RU" sz="31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информацию:</a:t>
            </a:r>
            <a:r>
              <a:rPr lang="ru-RU" sz="3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755576" y="1556792"/>
            <a:ext cx="7272338" cy="3600450"/>
          </a:xfrm>
        </p:spPr>
        <p:txBody>
          <a:bodyPr>
            <a:normAutofit fontScale="55000" lnSpcReduction="20000"/>
          </a:bodyPr>
          <a:lstStyle/>
          <a:p>
            <a:pPr marL="342900" lvl="0" indent="457200" algn="just">
              <a:lnSpc>
                <a:spcPct val="170000"/>
              </a:lnSpc>
              <a:spcBef>
                <a:spcPts val="0"/>
              </a:spcBef>
              <a:buFontTx/>
              <a:buChar char="-"/>
            </a:pPr>
            <a:r>
              <a:rPr lang="ru-RU" sz="5100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о </a:t>
            </a:r>
            <a:r>
              <a:rPr lang="ru-RU" sz="51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ресурсах ребенка в развитии социальных навыков</a:t>
            </a:r>
            <a:r>
              <a:rPr lang="ru-RU" sz="5100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;</a:t>
            </a:r>
          </a:p>
          <a:p>
            <a:pPr marL="457200" lvl="0" indent="457200" algn="just">
              <a:lnSpc>
                <a:spcPct val="170000"/>
              </a:lnSpc>
              <a:spcBef>
                <a:spcPts val="0"/>
              </a:spcBef>
              <a:buFontTx/>
              <a:buChar char="-"/>
            </a:pPr>
            <a:r>
              <a:rPr lang="ru-RU" sz="51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о ресурсах семьи, родителей (законных представителей) как участников образовательных отношений.</a:t>
            </a:r>
          </a:p>
          <a:p>
            <a:pPr lvl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Tx/>
              <a:buChar char="-"/>
            </a:pP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84774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5220" y="1052736"/>
            <a:ext cx="74888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000" dirty="0">
                <a:latin typeface="Calibri" pitchFamily="34" charset="0"/>
                <a:cs typeface="Calibri" pitchFamily="34" charset="0"/>
              </a:rPr>
              <a:t>Работа социального педагога начинается с установления контакта и налаживания доверительных отношений с подростком и его семьей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ru-RU" sz="2000" dirty="0">
                <a:latin typeface="Calibri" pitchFamily="34" charset="0"/>
                <a:cs typeface="Calibri" pitchFamily="34" charset="0"/>
              </a:rPr>
              <a:t>При установлении контакта с семьей основной акцент общения направлен на ребенка, под влиянием наводящих вопросов социального педагога, родитель связывает ситуацию ребенка со своими проблемами. При установлении контакта с ребенком актуальны доверительные беседы, совместное принятие решений по изменению ситуации, определение целей работы и распределение ответственности за их выполнение. </a:t>
            </a:r>
          </a:p>
        </p:txBody>
      </p:sp>
    </p:spTree>
    <p:extLst>
      <p:ext uri="{BB962C8B-B14F-4D97-AF65-F5344CB8AC3E}">
        <p14:creationId xmlns:p14="http://schemas.microsoft.com/office/powerpoint/2010/main" xmlns="" val="1535900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51344"/>
            <a:ext cx="77048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fontAlgn="auto"/>
            <a:r>
              <a:rPr lang="ru-RU" sz="2400" dirty="0">
                <a:latin typeface="Calibri" pitchFamily="34" charset="0"/>
                <a:cs typeface="Calibri" pitchFamily="34" charset="0"/>
              </a:rPr>
              <a:t>Диагностика помогает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установить 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не только потребности и трудности ребенка, но и определить направления своей деятельности</a:t>
            </a:r>
            <a:r>
              <a:rPr lang="ru-RU" sz="2400" b="1" i="1" dirty="0">
                <a:latin typeface="Calibri" pitchFamily="34" charset="0"/>
                <a:cs typeface="Calibri" pitchFamily="34" charset="0"/>
              </a:rPr>
              <a:t> в коррекционно-развивающем направлении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 в каждом индивидуальном случае. Это могут быть:</a:t>
            </a:r>
          </a:p>
          <a:p>
            <a:pPr lvl="0" indent="457200" fontAlgn="auto"/>
            <a:r>
              <a:rPr lang="ru-RU" sz="2400" dirty="0" smtClean="0">
                <a:latin typeface="Calibri" pitchFamily="34" charset="0"/>
                <a:cs typeface="Calibri" pitchFamily="34" charset="0"/>
              </a:rPr>
              <a:t>- консультационная 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помощь родителям, разработка рекомендаций для учителя по успешной социальной адаптации в классе и т.д.;</a:t>
            </a:r>
          </a:p>
          <a:p>
            <a:pPr lvl="0" indent="457200" fontAlgn="auto"/>
            <a:r>
              <a:rPr lang="ru-RU" sz="2400" dirty="0">
                <a:latin typeface="Calibri" pitchFamily="34" charset="0"/>
                <a:cs typeface="Calibri" pitchFamily="34" charset="0"/>
              </a:rPr>
              <a:t>тематические беседы с ребенком;</a:t>
            </a:r>
          </a:p>
          <a:p>
            <a:pPr lvl="0" indent="457200" fontAlgn="auto"/>
            <a:r>
              <a:rPr lang="ru-RU" sz="2400" dirty="0" smtClean="0">
                <a:latin typeface="Calibri" pitchFamily="34" charset="0"/>
                <a:cs typeface="Calibri" pitchFamily="34" charset="0"/>
              </a:rPr>
              <a:t>- поддерживающие 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занятия (занятия направлены на социальную адаптацию ребенка к новым условиям развития);</a:t>
            </a:r>
          </a:p>
          <a:p>
            <a:pPr lvl="0" indent="457200" fontAlgn="auto"/>
            <a:r>
              <a:rPr lang="ru-RU" sz="2400" dirty="0" smtClean="0">
                <a:latin typeface="Calibri" pitchFamily="34" charset="0"/>
                <a:cs typeface="Calibri" pitchFamily="34" charset="0"/>
              </a:rPr>
              <a:t>- социальные 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игры и техники (специальные игры на развитие социальной активности).</a:t>
            </a:r>
          </a:p>
        </p:txBody>
      </p:sp>
    </p:spTree>
    <p:extLst>
      <p:ext uri="{BB962C8B-B14F-4D97-AF65-F5344CB8AC3E}">
        <p14:creationId xmlns:p14="http://schemas.microsoft.com/office/powerpoint/2010/main" xmlns="" val="2648089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08720"/>
            <a:ext cx="79928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fontAlgn="auto"/>
            <a:r>
              <a:rPr lang="ru-RU" sz="3200" dirty="0">
                <a:latin typeface="Calibri" pitchFamily="34" charset="0"/>
                <a:cs typeface="Calibri" pitchFamily="34" charset="0"/>
              </a:rPr>
              <a:t>Важная сфера деятельности </a:t>
            </a:r>
            <a:r>
              <a:rPr lang="ru-RU" sz="3200" i="1" dirty="0">
                <a:latin typeface="Calibri" pitchFamily="34" charset="0"/>
                <a:cs typeface="Calibri" pitchFamily="34" charset="0"/>
              </a:rPr>
              <a:t>социального педагога</a:t>
            </a:r>
            <a:r>
              <a:rPr lang="ru-RU" sz="3200" dirty="0">
                <a:latin typeface="Calibri" pitchFamily="34" charset="0"/>
                <a:cs typeface="Calibri" pitchFamily="34" charset="0"/>
              </a:rPr>
              <a:t> – тесное </a:t>
            </a:r>
            <a:r>
              <a:rPr lang="ru-RU" sz="3200" b="1" i="1" dirty="0">
                <a:latin typeface="Calibri" pitchFamily="34" charset="0"/>
                <a:cs typeface="Calibri" pitchFamily="34" charset="0"/>
              </a:rPr>
              <a:t>взаимодействие с родителями</a:t>
            </a:r>
            <a:r>
              <a:rPr lang="ru-RU" sz="3200" dirty="0">
                <a:latin typeface="Calibri" pitchFamily="34" charset="0"/>
                <a:cs typeface="Calibri" pitchFamily="34" charset="0"/>
              </a:rPr>
              <a:t> ребенка с </a:t>
            </a:r>
            <a:r>
              <a:rPr lang="ru-RU" sz="3200" dirty="0" smtClean="0">
                <a:latin typeface="Calibri" pitchFamily="34" charset="0"/>
                <a:cs typeface="Calibri" pitchFamily="34" charset="0"/>
              </a:rPr>
              <a:t>ограниченными возможностями здоровья, </a:t>
            </a:r>
            <a:r>
              <a:rPr lang="ru-RU" sz="3200" dirty="0">
                <a:latin typeface="Calibri" pitchFamily="34" charset="0"/>
                <a:cs typeface="Calibri" pitchFamily="34" charset="0"/>
              </a:rPr>
              <a:t>помощь им в адаптации в школьном сообществе, в среде других родителей, оказание им </a:t>
            </a:r>
            <a:r>
              <a:rPr lang="ru-RU" sz="3200" b="1" i="1" dirty="0">
                <a:latin typeface="Calibri" pitchFamily="34" charset="0"/>
                <a:cs typeface="Calibri" pitchFamily="34" charset="0"/>
              </a:rPr>
              <a:t>консультативной</a:t>
            </a:r>
            <a:r>
              <a:rPr lang="ru-RU" sz="3200" dirty="0">
                <a:latin typeface="Calibri" pitchFamily="34" charset="0"/>
                <a:cs typeface="Calibri" pitchFamily="34" charset="0"/>
              </a:rPr>
              <a:t> помощи по вопросам социального развития детей с ограниченными возможностями здоровья</a:t>
            </a:r>
            <a:r>
              <a:rPr lang="ru-RU" sz="3200" dirty="0" smtClean="0">
                <a:latin typeface="Calibri" pitchFamily="34" charset="0"/>
                <a:cs typeface="Calibri" pitchFamily="34" charset="0"/>
              </a:rPr>
              <a:t>. </a:t>
            </a:r>
          </a:p>
          <a:p>
            <a:pPr fontAlgn="auto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56877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896512"/>
            <a:ext cx="7416824" cy="4739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fontAlgn="auto">
              <a:lnSpc>
                <a:spcPct val="115000"/>
              </a:lnSpc>
            </a:pPr>
            <a:r>
              <a:rPr lang="ru-RU" sz="2400" kern="0" dirty="0" smtClean="0">
                <a:latin typeface="Calibri" pitchFamily="34" charset="0"/>
                <a:ea typeface="Times New Roman"/>
                <a:cs typeface="Calibri" pitchFamily="34" charset="0"/>
              </a:rPr>
              <a:t>Факторы</a:t>
            </a:r>
            <a:r>
              <a:rPr lang="ru-RU" sz="2400" kern="0" dirty="0">
                <a:latin typeface="Calibri" pitchFamily="34" charset="0"/>
                <a:ea typeface="Times New Roman"/>
                <a:cs typeface="Calibri" pitchFamily="34" charset="0"/>
              </a:rPr>
              <a:t>, которые могли способствовать развитию проблемной ситуации, в основном это: </a:t>
            </a:r>
            <a:endParaRPr lang="ru-RU" sz="2400" kern="150" dirty="0">
              <a:latin typeface="Calibri" pitchFamily="34" charset="0"/>
              <a:ea typeface="SimSun"/>
              <a:cs typeface="Calibri" pitchFamily="34" charset="0"/>
            </a:endParaRPr>
          </a:p>
          <a:p>
            <a:pPr marL="342900" lvl="0" fontAlgn="auto">
              <a:lnSpc>
                <a:spcPct val="115000"/>
              </a:lnSpc>
              <a:buSzPts val="1000"/>
            </a:pPr>
            <a:r>
              <a:rPr lang="ru-RU" sz="2400" kern="0" dirty="0" smtClean="0">
                <a:latin typeface="Calibri" pitchFamily="34" charset="0"/>
                <a:ea typeface="Times New Roman"/>
                <a:cs typeface="Calibri" pitchFamily="34" charset="0"/>
              </a:rPr>
              <a:t>- позднее </a:t>
            </a:r>
            <a:r>
              <a:rPr lang="ru-RU" sz="2400" kern="0" dirty="0">
                <a:latin typeface="Calibri" pitchFamily="34" charset="0"/>
                <a:ea typeface="Times New Roman"/>
                <a:cs typeface="Calibri" pitchFamily="34" charset="0"/>
              </a:rPr>
              <a:t>выявление потребностей ребенка в специальной помощи;</a:t>
            </a:r>
            <a:endParaRPr lang="ru-RU" sz="2400" kern="150" dirty="0">
              <a:latin typeface="Calibri" pitchFamily="34" charset="0"/>
              <a:ea typeface="SimSun"/>
              <a:cs typeface="Calibri" pitchFamily="34" charset="0"/>
            </a:endParaRPr>
          </a:p>
          <a:p>
            <a:pPr marL="342900" lvl="0" fontAlgn="auto">
              <a:lnSpc>
                <a:spcPct val="115000"/>
              </a:lnSpc>
              <a:buSzPts val="1000"/>
            </a:pPr>
            <a:r>
              <a:rPr lang="ru-RU" sz="2400" kern="0" dirty="0" smtClean="0">
                <a:latin typeface="Calibri" pitchFamily="34" charset="0"/>
                <a:ea typeface="Times New Roman"/>
                <a:cs typeface="Calibri" pitchFamily="34" charset="0"/>
              </a:rPr>
              <a:t>- незнание </a:t>
            </a:r>
            <a:r>
              <a:rPr lang="ru-RU" sz="2400" kern="0" dirty="0">
                <a:latin typeface="Calibri" pitchFamily="34" charset="0"/>
                <a:ea typeface="Times New Roman"/>
                <a:cs typeface="Calibri" pitchFamily="34" charset="0"/>
              </a:rPr>
              <a:t>родителями последствий тех или иных нарушений, существующих у ребенка;</a:t>
            </a:r>
            <a:endParaRPr lang="ru-RU" sz="2400" kern="150" dirty="0">
              <a:latin typeface="Calibri" pitchFamily="34" charset="0"/>
              <a:ea typeface="SimSun"/>
              <a:cs typeface="Calibri" pitchFamily="34" charset="0"/>
            </a:endParaRPr>
          </a:p>
          <a:p>
            <a:pPr marL="342900" lvl="0" fontAlgn="auto">
              <a:lnSpc>
                <a:spcPct val="115000"/>
              </a:lnSpc>
              <a:buSzPts val="1000"/>
            </a:pPr>
            <a:r>
              <a:rPr lang="ru-RU" sz="2400" kern="0" dirty="0" smtClean="0">
                <a:latin typeface="Calibri" pitchFamily="34" charset="0"/>
                <a:ea typeface="Times New Roman"/>
                <a:cs typeface="Calibri" pitchFamily="34" charset="0"/>
              </a:rPr>
              <a:t>- недостаточно </a:t>
            </a:r>
            <a:r>
              <a:rPr lang="ru-RU" sz="2400" kern="0" dirty="0">
                <a:latin typeface="Calibri" pitchFamily="34" charset="0"/>
                <a:ea typeface="Times New Roman"/>
                <a:cs typeface="Calibri" pitchFamily="34" charset="0"/>
              </a:rPr>
              <a:t>эффективное сопровождение ребенка в ОО по причине отсутствия специалистов сопровождения;</a:t>
            </a:r>
            <a:endParaRPr lang="ru-RU" sz="2400" kern="150" dirty="0">
              <a:latin typeface="Calibri" pitchFamily="34" charset="0"/>
              <a:ea typeface="SimSun"/>
              <a:cs typeface="Calibri" pitchFamily="34" charset="0"/>
            </a:endParaRPr>
          </a:p>
          <a:p>
            <a:pPr marL="342900" lvl="0" fontAlgn="auto">
              <a:lnSpc>
                <a:spcPct val="115000"/>
              </a:lnSpc>
              <a:buSzPts val="1000"/>
            </a:pPr>
            <a:r>
              <a:rPr lang="ru-RU" sz="2400" kern="0" dirty="0" smtClean="0">
                <a:latin typeface="Calibri" pitchFamily="34" charset="0"/>
                <a:ea typeface="Times New Roman"/>
                <a:cs typeface="Calibri" pitchFamily="34" charset="0"/>
              </a:rPr>
              <a:t>- незнание </a:t>
            </a:r>
            <a:r>
              <a:rPr lang="ru-RU" sz="2400" kern="0" dirty="0">
                <a:latin typeface="Calibri" pitchFamily="34" charset="0"/>
                <a:ea typeface="Times New Roman"/>
                <a:cs typeface="Calibri" pitchFamily="34" charset="0"/>
              </a:rPr>
              <a:t>педагогами особенностей работы с данной категорией детей и др.</a:t>
            </a:r>
            <a:endParaRPr lang="ru-RU" sz="2400" kern="150" dirty="0">
              <a:effectLst/>
              <a:latin typeface="Calibri" pitchFamily="34" charset="0"/>
              <a:ea typeface="SimSun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12458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124</TotalTime>
  <Words>466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Роль социального педагога в психолого педагогическом консилиуме </vt:lpstr>
      <vt:lpstr>Слайд 2</vt:lpstr>
      <vt:lpstr>Слайд 3</vt:lpstr>
      <vt:lpstr>Слайд 4</vt:lpstr>
      <vt:lpstr>   Социальный педагог собирает всю возможную информацию: 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Игорьевна</dc:creator>
  <cp:lastModifiedBy>obr</cp:lastModifiedBy>
  <cp:revision>13</cp:revision>
  <dcterms:created xsi:type="dcterms:W3CDTF">2020-02-13T05:47:54Z</dcterms:created>
  <dcterms:modified xsi:type="dcterms:W3CDTF">2020-02-17T08:54:25Z</dcterms:modified>
</cp:coreProperties>
</file>